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rdo" panose="02020600000000000000" pitchFamily="18" charset="-79"/>
      <p:regular r:id="rId13"/>
    </p:embeddedFont>
    <p:embeddedFont>
      <p:font typeface="Cardo Bold" panose="02020804080000020003" pitchFamily="18" charset="-79"/>
      <p:regular r:id="rId14"/>
      <p:bold r:id="rId15"/>
    </p:embeddedFont>
    <p:embeddedFont>
      <p:font typeface="TT Runs" panose="02000000000000000607" pitchFamily="2" charset="0"/>
      <p:regular r:id="rId16"/>
    </p:embeddedFont>
    <p:embeddedFont>
      <p:font typeface="TT Runs Bold" panose="02000000000000000607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7" autoAdjust="0"/>
    <p:restoredTop sz="94638" autoAdjust="0"/>
  </p:normalViewPr>
  <p:slideViewPr>
    <p:cSldViewPr>
      <p:cViewPr varScale="1">
        <p:scale>
          <a:sx n="85" d="100"/>
          <a:sy n="85" d="100"/>
        </p:scale>
        <p:origin x="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95394" y="0"/>
            <a:ext cx="6292606" cy="10287000"/>
            <a:chOff x="0" y="0"/>
            <a:chExt cx="839014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549" r="18549"/>
            <a:stretch>
              <a:fillRect/>
            </a:stretch>
          </p:blipFill>
          <p:spPr>
            <a:xfrm>
              <a:off x="0" y="0"/>
              <a:ext cx="839014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38200" y="2552700"/>
            <a:ext cx="9113283" cy="3101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49"/>
              </a:lnSpc>
            </a:pPr>
            <a:r>
              <a:rPr lang="en-US" sz="6599" dirty="0">
                <a:solidFill>
                  <a:srgbClr val="F1EDE8"/>
                </a:solidFill>
                <a:latin typeface="TT Runs"/>
              </a:rPr>
              <a:t>AIRPORT </a:t>
            </a:r>
          </a:p>
          <a:p>
            <a:pPr>
              <a:lnSpc>
                <a:spcPts val="8249"/>
              </a:lnSpc>
            </a:pPr>
            <a:r>
              <a:rPr lang="en-US" sz="6599" dirty="0">
                <a:solidFill>
                  <a:srgbClr val="F1EDE8"/>
                </a:solidFill>
                <a:latin typeface="TT Runs"/>
              </a:rPr>
              <a:t>MANAGEMENT</a:t>
            </a:r>
          </a:p>
          <a:p>
            <a:pPr>
              <a:lnSpc>
                <a:spcPts val="8249"/>
              </a:lnSpc>
            </a:pPr>
            <a:r>
              <a:rPr lang="en-US" sz="6599" dirty="0">
                <a:solidFill>
                  <a:srgbClr val="F1EDE8"/>
                </a:solidFill>
                <a:latin typeface="TT Runs"/>
              </a:rPr>
              <a:t>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8F280-D561-13C5-23FA-19C423947FA4}"/>
              </a:ext>
            </a:extLst>
          </p:cNvPr>
          <p:cNvSpPr txBox="1"/>
          <p:nvPr/>
        </p:nvSpPr>
        <p:spPr>
          <a:xfrm>
            <a:off x="820711" y="6362700"/>
            <a:ext cx="6044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Apoorv Dhaygude </a:t>
            </a:r>
            <a:br>
              <a:rPr lang="en-US" sz="3600" dirty="0"/>
            </a:br>
            <a:r>
              <a:rPr lang="en-US" sz="3600" dirty="0"/>
              <a:t>dhaygude.a@northeastern.edu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877" y="1581523"/>
            <a:ext cx="7450600" cy="3892938"/>
          </a:xfrm>
          <a:custGeom>
            <a:avLst/>
            <a:gdLst/>
            <a:ahLst/>
            <a:cxnLst/>
            <a:rect l="l" t="t" r="r" b="b"/>
            <a:pathLst>
              <a:path w="7450600" h="3892938">
                <a:moveTo>
                  <a:pt x="0" y="0"/>
                </a:moveTo>
                <a:lnTo>
                  <a:pt x="7450600" y="0"/>
                </a:lnTo>
                <a:lnTo>
                  <a:pt x="7450600" y="3892938"/>
                </a:lnTo>
                <a:lnTo>
                  <a:pt x="0" y="38929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026269" y="1581523"/>
            <a:ext cx="7035431" cy="3892938"/>
          </a:xfrm>
          <a:custGeom>
            <a:avLst/>
            <a:gdLst/>
            <a:ahLst/>
            <a:cxnLst/>
            <a:rect l="l" t="t" r="r" b="b"/>
            <a:pathLst>
              <a:path w="7035431" h="3892938">
                <a:moveTo>
                  <a:pt x="0" y="0"/>
                </a:moveTo>
                <a:lnTo>
                  <a:pt x="7035430" y="0"/>
                </a:lnTo>
                <a:lnTo>
                  <a:pt x="7035430" y="3892938"/>
                </a:lnTo>
                <a:lnTo>
                  <a:pt x="0" y="389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741128" y="14281"/>
            <a:ext cx="1999283" cy="1011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5">
                <a:solidFill>
                  <a:srgbClr val="000000"/>
                </a:solidFill>
                <a:latin typeface="TT Runs Bold"/>
              </a:rPr>
              <a:t>GUI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48934" y="6718249"/>
            <a:ext cx="379013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Runs"/>
              </a:rPr>
              <a:t>CRUD Operations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64667" y="0"/>
            <a:ext cx="9523333" cy="10287000"/>
          </a:xfrm>
          <a:prstGeom prst="rect">
            <a:avLst/>
          </a:prstGeom>
          <a:solidFill>
            <a:srgbClr val="F1EDE8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772400" y="0"/>
            <a:ext cx="10515600" cy="10287000"/>
          </a:xfrm>
          <a:custGeom>
            <a:avLst/>
            <a:gdLst/>
            <a:ahLst/>
            <a:cxnLst/>
            <a:rect l="l" t="t" r="r" b="b"/>
            <a:pathLst>
              <a:path w="8859647" h="5589419">
                <a:moveTo>
                  <a:pt x="0" y="0"/>
                </a:moveTo>
                <a:lnTo>
                  <a:pt x="8859647" y="0"/>
                </a:lnTo>
                <a:lnTo>
                  <a:pt x="8859647" y="5589420"/>
                </a:lnTo>
                <a:lnTo>
                  <a:pt x="0" y="558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60477" y="6145582"/>
            <a:ext cx="1956425" cy="2329208"/>
          </a:xfrm>
          <a:custGeom>
            <a:avLst/>
            <a:gdLst/>
            <a:ahLst/>
            <a:cxnLst/>
            <a:rect l="l" t="t" r="r" b="b"/>
            <a:pathLst>
              <a:path w="1956425" h="2329208">
                <a:moveTo>
                  <a:pt x="0" y="0"/>
                </a:moveTo>
                <a:lnTo>
                  <a:pt x="1956424" y="0"/>
                </a:lnTo>
                <a:lnTo>
                  <a:pt x="1956424" y="2329208"/>
                </a:lnTo>
                <a:lnTo>
                  <a:pt x="0" y="232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9367" y="3914775"/>
            <a:ext cx="81153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TT Ru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76698" y="0"/>
            <a:ext cx="11411302" cy="10287000"/>
          </a:xfrm>
          <a:prstGeom prst="rect">
            <a:avLst/>
          </a:prstGeom>
          <a:solidFill>
            <a:srgbClr val="F1EDE8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83038" y="1576831"/>
            <a:ext cx="10998622" cy="659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135" lvl="1" indent="-357067">
              <a:lnSpc>
                <a:spcPts val="4630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Effective Data Management</a:t>
            </a:r>
          </a:p>
          <a:p>
            <a:pPr marL="1298732" lvl="2" indent="-432911">
              <a:lnSpc>
                <a:spcPts val="4090"/>
              </a:lnSpc>
              <a:buFont typeface="Arial"/>
              <a:buChar char="⚬"/>
            </a:pPr>
            <a:r>
              <a:rPr lang="en-US" sz="3007">
                <a:solidFill>
                  <a:srgbClr val="23221E"/>
                </a:solidFill>
                <a:latin typeface="Cardo"/>
              </a:rPr>
              <a:t>Implementing robust data infrastructure for tracking flights, passengers, and baggage</a:t>
            </a:r>
          </a:p>
          <a:p>
            <a:pPr>
              <a:lnSpc>
                <a:spcPts val="4090"/>
              </a:lnSpc>
            </a:pPr>
            <a:endParaRPr lang="en-US" sz="3007">
              <a:solidFill>
                <a:srgbClr val="23221E"/>
              </a:solidFill>
              <a:latin typeface="Cardo"/>
            </a:endParaRPr>
          </a:p>
          <a:p>
            <a:pPr marL="714135" lvl="1" indent="-357067" algn="just">
              <a:lnSpc>
                <a:spcPts val="4696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Enhanced Passenger Experience</a:t>
            </a:r>
          </a:p>
          <a:p>
            <a:pPr marL="1341911" lvl="2" indent="-447304" algn="just">
              <a:lnSpc>
                <a:spcPts val="4412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Streamline check-in, baggage handling, and information services </a:t>
            </a:r>
          </a:p>
          <a:p>
            <a:pPr algn="just">
              <a:lnSpc>
                <a:spcPts val="4412"/>
              </a:lnSpc>
            </a:pPr>
            <a:endParaRPr lang="en-US" sz="3107">
              <a:solidFill>
                <a:srgbClr val="23221E"/>
              </a:solidFill>
              <a:latin typeface="Cardo"/>
            </a:endParaRPr>
          </a:p>
          <a:p>
            <a:pPr marL="714135" lvl="1" indent="-357067" algn="just">
              <a:lnSpc>
                <a:spcPts val="4630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Integrated Operation and Resource Efficiency</a:t>
            </a:r>
          </a:p>
          <a:p>
            <a:pPr marL="1341911" lvl="2" indent="-447304" algn="just">
              <a:lnSpc>
                <a:spcPts val="4350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Ensuring smooth coordination in airports involves integrating various operations like baggage handling, security checks, passenger services, and flight operations.</a:t>
            </a:r>
          </a:p>
        </p:txBody>
      </p:sp>
      <p:sp>
        <p:nvSpPr>
          <p:cNvPr id="4" name="Freeform 4"/>
          <p:cNvSpPr/>
          <p:nvPr/>
        </p:nvSpPr>
        <p:spPr>
          <a:xfrm>
            <a:off x="16413542" y="166544"/>
            <a:ext cx="1448341" cy="1724312"/>
          </a:xfrm>
          <a:custGeom>
            <a:avLst/>
            <a:gdLst/>
            <a:ahLst/>
            <a:cxnLst/>
            <a:rect l="l" t="t" r="r" b="b"/>
            <a:pathLst>
              <a:path w="1448341" h="1724312">
                <a:moveTo>
                  <a:pt x="0" y="0"/>
                </a:moveTo>
                <a:lnTo>
                  <a:pt x="1448341" y="0"/>
                </a:lnTo>
                <a:lnTo>
                  <a:pt x="1448341" y="1724312"/>
                </a:lnTo>
                <a:lnTo>
                  <a:pt x="0" y="1724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495367" y="8468705"/>
            <a:ext cx="1527867" cy="1579190"/>
          </a:xfrm>
          <a:custGeom>
            <a:avLst/>
            <a:gdLst/>
            <a:ahLst/>
            <a:cxnLst/>
            <a:rect l="l" t="t" r="r" b="b"/>
            <a:pathLst>
              <a:path w="1527867" h="1579190">
                <a:moveTo>
                  <a:pt x="0" y="0"/>
                </a:moveTo>
                <a:lnTo>
                  <a:pt x="1527866" y="0"/>
                </a:lnTo>
                <a:lnTo>
                  <a:pt x="1527866" y="1579190"/>
                </a:lnTo>
                <a:lnTo>
                  <a:pt x="0" y="1579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2449" y="1474073"/>
            <a:ext cx="6910589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TT Runs"/>
              </a:rPr>
              <a:t>OBJECTIVES</a:t>
            </a:r>
          </a:p>
          <a:p>
            <a:pPr>
              <a:lnSpc>
                <a:spcPts val="8160"/>
              </a:lnSpc>
            </a:pPr>
            <a:r>
              <a:rPr lang="en-US" sz="6800">
                <a:solidFill>
                  <a:srgbClr val="000000"/>
                </a:solidFill>
                <a:latin typeface="TT Runs"/>
              </a:rPr>
              <a:t>and GOALS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8398" y="0"/>
            <a:ext cx="11919602" cy="10287000"/>
          </a:xfrm>
          <a:prstGeom prst="rect">
            <a:avLst/>
          </a:prstGeom>
          <a:solidFill>
            <a:srgbClr val="F1EDE8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5705839"/>
            <a:ext cx="4197897" cy="2691902"/>
          </a:xfrm>
          <a:custGeom>
            <a:avLst/>
            <a:gdLst/>
            <a:ahLst/>
            <a:cxnLst/>
            <a:rect l="l" t="t" r="r" b="b"/>
            <a:pathLst>
              <a:path w="4197897" h="2691902">
                <a:moveTo>
                  <a:pt x="0" y="0"/>
                </a:moveTo>
                <a:lnTo>
                  <a:pt x="4197897" y="0"/>
                </a:lnTo>
                <a:lnTo>
                  <a:pt x="4197897" y="2691901"/>
                </a:lnTo>
                <a:lnTo>
                  <a:pt x="0" y="26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7330" y="866051"/>
            <a:ext cx="6910589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TT Runs"/>
              </a:rPr>
              <a:t>Design</a:t>
            </a:r>
          </a:p>
          <a:p>
            <a:pPr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TT Runs"/>
              </a:rPr>
              <a:t>Considerations </a:t>
            </a:r>
          </a:p>
          <a:p>
            <a:pPr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TT Runs"/>
              </a:rPr>
              <a:t>and Approach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62636" y="1709631"/>
            <a:ext cx="11531126" cy="714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4135" lvl="1" indent="-357067">
              <a:lnSpc>
                <a:spcPts val="4630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System Architecture</a:t>
            </a:r>
          </a:p>
          <a:p>
            <a:pPr marL="1298732" lvl="2" indent="-432911">
              <a:lnSpc>
                <a:spcPts val="4090"/>
              </a:lnSpc>
              <a:buFont typeface="Arial"/>
              <a:buChar char="⚬"/>
            </a:pPr>
            <a:r>
              <a:rPr lang="en-US" sz="3007">
                <a:solidFill>
                  <a:srgbClr val="23221E"/>
                </a:solidFill>
                <a:latin typeface="Cardo"/>
              </a:rPr>
              <a:t>Centralized database for efficient airline and passenger data management.</a:t>
            </a:r>
          </a:p>
          <a:p>
            <a:pPr>
              <a:lnSpc>
                <a:spcPts val="4090"/>
              </a:lnSpc>
            </a:pPr>
            <a:endParaRPr lang="en-US" sz="3007">
              <a:solidFill>
                <a:srgbClr val="23221E"/>
              </a:solidFill>
              <a:latin typeface="Cardo"/>
            </a:endParaRPr>
          </a:p>
          <a:p>
            <a:pPr marL="714135" lvl="1" indent="-357067" algn="just">
              <a:lnSpc>
                <a:spcPts val="4696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Entities and Relationships</a:t>
            </a:r>
          </a:p>
          <a:p>
            <a:pPr marL="1341911" lvl="2" indent="-447304" algn="just">
              <a:lnSpc>
                <a:spcPts val="4412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Key Entities - Employees, Airport, Passenger, Airline, Ticket, Baggage, Flight</a:t>
            </a:r>
          </a:p>
          <a:p>
            <a:pPr marL="1341911" lvl="2" indent="-447304" algn="just">
              <a:lnSpc>
                <a:spcPts val="4412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Four associative entities - Baggage Tracking, booking, cancellation, and Immigration Clearance. </a:t>
            </a:r>
          </a:p>
          <a:p>
            <a:pPr algn="just">
              <a:lnSpc>
                <a:spcPts val="4412"/>
              </a:lnSpc>
            </a:pPr>
            <a:endParaRPr lang="en-US" sz="3107">
              <a:solidFill>
                <a:srgbClr val="23221E"/>
              </a:solidFill>
              <a:latin typeface="Cardo"/>
            </a:endParaRPr>
          </a:p>
          <a:p>
            <a:pPr marL="714135" lvl="1" indent="-357067" algn="just">
              <a:lnSpc>
                <a:spcPts val="4630"/>
              </a:lnSpc>
              <a:buFont typeface="Arial"/>
              <a:buChar char="•"/>
            </a:pPr>
            <a:r>
              <a:rPr lang="en-US" sz="3307" u="sng">
                <a:solidFill>
                  <a:srgbClr val="23221E"/>
                </a:solidFill>
                <a:latin typeface="Cardo Bold"/>
              </a:rPr>
              <a:t>Scope and Assumptions</a:t>
            </a:r>
          </a:p>
          <a:p>
            <a:pPr marL="1341911" lvl="2" indent="-447304" algn="just">
              <a:lnSpc>
                <a:spcPts val="4350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A city has a single major international airport </a:t>
            </a:r>
          </a:p>
          <a:p>
            <a:pPr marL="1341911" lvl="2" indent="-447304" algn="just">
              <a:lnSpc>
                <a:spcPts val="4350"/>
              </a:lnSpc>
              <a:buFont typeface="Arial"/>
              <a:buChar char="⚬"/>
            </a:pPr>
            <a:r>
              <a:rPr lang="en-US" sz="3107">
                <a:solidFill>
                  <a:srgbClr val="23221E"/>
                </a:solidFill>
                <a:latin typeface="Cardo"/>
              </a:rPr>
              <a:t>Exclusive analysis of international flights </a:t>
            </a:r>
          </a:p>
        </p:txBody>
      </p:sp>
      <p:sp>
        <p:nvSpPr>
          <p:cNvPr id="6" name="Freeform 6"/>
          <p:cNvSpPr/>
          <p:nvPr/>
        </p:nvSpPr>
        <p:spPr>
          <a:xfrm>
            <a:off x="16124494" y="157154"/>
            <a:ext cx="1691515" cy="2013822"/>
          </a:xfrm>
          <a:custGeom>
            <a:avLst/>
            <a:gdLst/>
            <a:ahLst/>
            <a:cxnLst/>
            <a:rect l="l" t="t" r="r" b="b"/>
            <a:pathLst>
              <a:path w="1691515" h="2013822">
                <a:moveTo>
                  <a:pt x="0" y="0"/>
                </a:moveTo>
                <a:lnTo>
                  <a:pt x="1691515" y="0"/>
                </a:lnTo>
                <a:lnTo>
                  <a:pt x="1691515" y="2013822"/>
                </a:lnTo>
                <a:lnTo>
                  <a:pt x="0" y="2013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3795" y="5143500"/>
            <a:ext cx="2550472" cy="1942996"/>
          </a:xfrm>
          <a:custGeom>
            <a:avLst/>
            <a:gdLst/>
            <a:ahLst/>
            <a:cxnLst/>
            <a:rect l="l" t="t" r="r" b="b"/>
            <a:pathLst>
              <a:path w="2550472" h="1942996">
                <a:moveTo>
                  <a:pt x="0" y="0"/>
                </a:moveTo>
                <a:lnTo>
                  <a:pt x="2550472" y="0"/>
                </a:lnTo>
                <a:lnTo>
                  <a:pt x="2550472" y="1942996"/>
                </a:lnTo>
                <a:lnTo>
                  <a:pt x="0" y="194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14930" y="150169"/>
            <a:ext cx="13001079" cy="9986662"/>
          </a:xfrm>
          <a:custGeom>
            <a:avLst/>
            <a:gdLst/>
            <a:ahLst/>
            <a:cxnLst/>
            <a:rect l="l" t="t" r="r" b="b"/>
            <a:pathLst>
              <a:path w="13001079" h="9986662">
                <a:moveTo>
                  <a:pt x="0" y="0"/>
                </a:moveTo>
                <a:lnTo>
                  <a:pt x="13001079" y="0"/>
                </a:lnTo>
                <a:lnTo>
                  <a:pt x="13001079" y="9986662"/>
                </a:lnTo>
                <a:lnTo>
                  <a:pt x="0" y="998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0" b="-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2558" y="244624"/>
            <a:ext cx="5011699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TT Runs"/>
              </a:rPr>
              <a:t>Entity- Relation Diagram (ERD)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2259" y="1390289"/>
            <a:ext cx="5133551" cy="4251369"/>
          </a:xfrm>
          <a:custGeom>
            <a:avLst/>
            <a:gdLst/>
            <a:ahLst/>
            <a:cxnLst/>
            <a:rect l="l" t="t" r="r" b="b"/>
            <a:pathLst>
              <a:path w="5133551" h="4251369">
                <a:moveTo>
                  <a:pt x="0" y="0"/>
                </a:moveTo>
                <a:lnTo>
                  <a:pt x="5133551" y="0"/>
                </a:lnTo>
                <a:lnTo>
                  <a:pt x="5133551" y="4251369"/>
                </a:lnTo>
                <a:lnTo>
                  <a:pt x="0" y="4251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65447" y="1494624"/>
            <a:ext cx="5270339" cy="4251369"/>
          </a:xfrm>
          <a:custGeom>
            <a:avLst/>
            <a:gdLst/>
            <a:ahLst/>
            <a:cxnLst/>
            <a:rect l="l" t="t" r="r" b="b"/>
            <a:pathLst>
              <a:path w="5270339" h="4251369">
                <a:moveTo>
                  <a:pt x="0" y="0"/>
                </a:moveTo>
                <a:lnTo>
                  <a:pt x="5270339" y="0"/>
                </a:lnTo>
                <a:lnTo>
                  <a:pt x="5270339" y="4251369"/>
                </a:lnTo>
                <a:lnTo>
                  <a:pt x="0" y="425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82259" y="6303804"/>
            <a:ext cx="5133551" cy="3897378"/>
          </a:xfrm>
          <a:custGeom>
            <a:avLst/>
            <a:gdLst/>
            <a:ahLst/>
            <a:cxnLst/>
            <a:rect l="l" t="t" r="r" b="b"/>
            <a:pathLst>
              <a:path w="5133551" h="3897378">
                <a:moveTo>
                  <a:pt x="0" y="0"/>
                </a:moveTo>
                <a:lnTo>
                  <a:pt x="5133551" y="0"/>
                </a:lnTo>
                <a:lnTo>
                  <a:pt x="5133551" y="3897379"/>
                </a:lnTo>
                <a:lnTo>
                  <a:pt x="0" y="389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65447" y="6303804"/>
            <a:ext cx="6217559" cy="3897378"/>
          </a:xfrm>
          <a:custGeom>
            <a:avLst/>
            <a:gdLst/>
            <a:ahLst/>
            <a:cxnLst/>
            <a:rect l="l" t="t" r="r" b="b"/>
            <a:pathLst>
              <a:path w="6217559" h="3897378">
                <a:moveTo>
                  <a:pt x="0" y="0"/>
                </a:moveTo>
                <a:lnTo>
                  <a:pt x="6217560" y="0"/>
                </a:lnTo>
                <a:lnTo>
                  <a:pt x="6217560" y="3897379"/>
                </a:lnTo>
                <a:lnTo>
                  <a:pt x="0" y="389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6" r="-13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94572" y="71620"/>
            <a:ext cx="8351542" cy="97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3"/>
              </a:lnSpc>
            </a:pPr>
            <a:r>
              <a:rPr lang="en-US" sz="5666">
                <a:solidFill>
                  <a:srgbClr val="000000"/>
                </a:solidFill>
                <a:latin typeface="TT Runs Bold"/>
              </a:rPr>
              <a:t>Stored Procedures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47009" y="4787700"/>
            <a:ext cx="7891" cy="85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4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84643" y="942940"/>
            <a:ext cx="4014192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  <a:spcBef>
                <a:spcPct val="0"/>
              </a:spcBef>
            </a:pPr>
            <a:r>
              <a:rPr lang="en-US" sz="2985" dirty="0">
                <a:solidFill>
                  <a:srgbClr val="000000"/>
                </a:solidFill>
                <a:latin typeface="TT Runs"/>
              </a:rPr>
              <a:t>Handle Baggage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89166" y="1019175"/>
            <a:ext cx="4422902" cy="326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7"/>
              </a:lnSpc>
              <a:spcBef>
                <a:spcPct val="0"/>
              </a:spcBef>
            </a:pPr>
            <a:r>
              <a:rPr lang="en-US" sz="2102">
                <a:solidFill>
                  <a:srgbClr val="000000"/>
                </a:solidFill>
                <a:latin typeface="TT Runs"/>
              </a:rPr>
              <a:t>Manage Booking Cancellation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2259" y="5745993"/>
            <a:ext cx="5014032" cy="55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  <a:spcBef>
                <a:spcPct val="0"/>
              </a:spcBef>
            </a:pPr>
            <a:r>
              <a:rPr lang="en-US" sz="1809">
                <a:solidFill>
                  <a:srgbClr val="000000"/>
                </a:solidFill>
                <a:latin typeface="TT Runs"/>
              </a:rPr>
              <a:t>Calculate Luggage Weight for the Flight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62624" y="5790187"/>
            <a:ext cx="4234576" cy="456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  <a:spcBef>
                <a:spcPct val="0"/>
              </a:spcBef>
            </a:pPr>
            <a:r>
              <a:rPr lang="en-US" sz="2857" dirty="0">
                <a:solidFill>
                  <a:srgbClr val="000000"/>
                </a:solidFill>
                <a:latin typeface="TT Runs"/>
              </a:rPr>
              <a:t>Update Flight Status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800" y="2186937"/>
            <a:ext cx="7053198" cy="2686093"/>
          </a:xfrm>
          <a:custGeom>
            <a:avLst/>
            <a:gdLst/>
            <a:ahLst/>
            <a:cxnLst/>
            <a:rect l="l" t="t" r="r" b="b"/>
            <a:pathLst>
              <a:path w="7053198" h="2686093">
                <a:moveTo>
                  <a:pt x="0" y="0"/>
                </a:moveTo>
                <a:lnTo>
                  <a:pt x="7053198" y="0"/>
                </a:lnTo>
                <a:lnTo>
                  <a:pt x="7053198" y="2686093"/>
                </a:lnTo>
                <a:lnTo>
                  <a:pt x="0" y="2686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30150" y="2186937"/>
            <a:ext cx="7224330" cy="2977026"/>
          </a:xfrm>
          <a:custGeom>
            <a:avLst/>
            <a:gdLst/>
            <a:ahLst/>
            <a:cxnLst/>
            <a:rect l="l" t="t" r="r" b="b"/>
            <a:pathLst>
              <a:path w="7224330" h="2977026">
                <a:moveTo>
                  <a:pt x="0" y="0"/>
                </a:moveTo>
                <a:lnTo>
                  <a:pt x="7224330" y="0"/>
                </a:lnTo>
                <a:lnTo>
                  <a:pt x="7224330" y="2977026"/>
                </a:lnTo>
                <a:lnTo>
                  <a:pt x="0" y="2977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4424" y="5913833"/>
            <a:ext cx="7029574" cy="3198622"/>
          </a:xfrm>
          <a:custGeom>
            <a:avLst/>
            <a:gdLst/>
            <a:ahLst/>
            <a:cxnLst/>
            <a:rect l="l" t="t" r="r" b="b"/>
            <a:pathLst>
              <a:path w="7029574" h="3198622">
                <a:moveTo>
                  <a:pt x="0" y="0"/>
                </a:moveTo>
                <a:lnTo>
                  <a:pt x="7029574" y="0"/>
                </a:lnTo>
                <a:lnTo>
                  <a:pt x="7029574" y="3198622"/>
                </a:lnTo>
                <a:lnTo>
                  <a:pt x="0" y="3198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79" b="-12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07998" y="2186937"/>
            <a:ext cx="3291833" cy="4971340"/>
          </a:xfrm>
          <a:custGeom>
            <a:avLst/>
            <a:gdLst/>
            <a:ahLst/>
            <a:cxnLst/>
            <a:rect l="l" t="t" r="r" b="b"/>
            <a:pathLst>
              <a:path w="3291833" h="4971340">
                <a:moveTo>
                  <a:pt x="0" y="0"/>
                </a:moveTo>
                <a:lnTo>
                  <a:pt x="3291833" y="0"/>
                </a:lnTo>
                <a:lnTo>
                  <a:pt x="3291833" y="4971340"/>
                </a:lnTo>
                <a:lnTo>
                  <a:pt x="0" y="4971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31340" y="5913833"/>
            <a:ext cx="7223140" cy="3830337"/>
          </a:xfrm>
          <a:custGeom>
            <a:avLst/>
            <a:gdLst/>
            <a:ahLst/>
            <a:cxnLst/>
            <a:rect l="l" t="t" r="r" b="b"/>
            <a:pathLst>
              <a:path w="7223140" h="3830337">
                <a:moveTo>
                  <a:pt x="0" y="0"/>
                </a:moveTo>
                <a:lnTo>
                  <a:pt x="7223140" y="0"/>
                </a:lnTo>
                <a:lnTo>
                  <a:pt x="7223140" y="3830337"/>
                </a:lnTo>
                <a:lnTo>
                  <a:pt x="0" y="3830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407998" y="120029"/>
            <a:ext cx="3164160" cy="106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3"/>
              </a:lnSpc>
            </a:pPr>
            <a:r>
              <a:rPr lang="en-US" sz="6302">
                <a:solidFill>
                  <a:srgbClr val="000000"/>
                </a:solidFill>
                <a:latin typeface="TT Runs Bold"/>
              </a:rPr>
              <a:t>Views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800" y="1577805"/>
            <a:ext cx="3912676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Runs"/>
              </a:rPr>
              <a:t>Baggage Tracking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31340" y="5447108"/>
            <a:ext cx="6175053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Runs"/>
              </a:rPr>
              <a:t>Checking Ticket Availability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7998" y="1504285"/>
            <a:ext cx="2886670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TT Runs"/>
              </a:rPr>
              <a:t> Airline Revenue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9431" y="1577805"/>
            <a:ext cx="3197423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Runs"/>
              </a:rPr>
              <a:t>Passenger Bookings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424" y="5282643"/>
            <a:ext cx="3125019" cy="34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T Runs"/>
              </a:rPr>
              <a:t>Current Flight Status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418" y="1586487"/>
            <a:ext cx="8525168" cy="2692532"/>
          </a:xfrm>
          <a:custGeom>
            <a:avLst/>
            <a:gdLst/>
            <a:ahLst/>
            <a:cxnLst/>
            <a:rect l="l" t="t" r="r" b="b"/>
            <a:pathLst>
              <a:path w="8525168" h="2692532">
                <a:moveTo>
                  <a:pt x="0" y="0"/>
                </a:moveTo>
                <a:lnTo>
                  <a:pt x="8525168" y="0"/>
                </a:lnTo>
                <a:lnTo>
                  <a:pt x="8525168" y="2692532"/>
                </a:lnTo>
                <a:lnTo>
                  <a:pt x="0" y="269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79999" y="1586487"/>
            <a:ext cx="7079301" cy="3684186"/>
          </a:xfrm>
          <a:custGeom>
            <a:avLst/>
            <a:gdLst/>
            <a:ahLst/>
            <a:cxnLst/>
            <a:rect l="l" t="t" r="r" b="b"/>
            <a:pathLst>
              <a:path w="7079301" h="3684186">
                <a:moveTo>
                  <a:pt x="0" y="0"/>
                </a:moveTo>
                <a:lnTo>
                  <a:pt x="7079301" y="0"/>
                </a:lnTo>
                <a:lnTo>
                  <a:pt x="7079301" y="3684186"/>
                </a:lnTo>
                <a:lnTo>
                  <a:pt x="0" y="368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5270673"/>
            <a:ext cx="7462945" cy="4688890"/>
          </a:xfrm>
          <a:custGeom>
            <a:avLst/>
            <a:gdLst/>
            <a:ahLst/>
            <a:cxnLst/>
            <a:rect l="l" t="t" r="r" b="b"/>
            <a:pathLst>
              <a:path w="7462945" h="4688890">
                <a:moveTo>
                  <a:pt x="0" y="0"/>
                </a:moveTo>
                <a:lnTo>
                  <a:pt x="7462945" y="0"/>
                </a:lnTo>
                <a:lnTo>
                  <a:pt x="7462945" y="4688889"/>
                </a:lnTo>
                <a:lnTo>
                  <a:pt x="0" y="4688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00060" y="5974308"/>
            <a:ext cx="4985454" cy="4064229"/>
          </a:xfrm>
          <a:custGeom>
            <a:avLst/>
            <a:gdLst/>
            <a:ahLst/>
            <a:cxnLst/>
            <a:rect l="l" t="t" r="r" b="b"/>
            <a:pathLst>
              <a:path w="4985454" h="4064229">
                <a:moveTo>
                  <a:pt x="0" y="0"/>
                </a:moveTo>
                <a:lnTo>
                  <a:pt x="4985455" y="0"/>
                </a:lnTo>
                <a:lnTo>
                  <a:pt x="4985455" y="4064229"/>
                </a:lnTo>
                <a:lnTo>
                  <a:pt x="0" y="406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053383" y="-26280"/>
            <a:ext cx="9492407" cy="105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4"/>
              </a:lnSpc>
            </a:pPr>
            <a:r>
              <a:rPr lang="en-US" sz="6203">
                <a:solidFill>
                  <a:srgbClr val="000000"/>
                </a:solidFill>
                <a:latin typeface="TT Runs Bold"/>
              </a:rPr>
              <a:t>UDF and Encryption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63337" y="1009650"/>
            <a:ext cx="4947330" cy="43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  <a:spcBef>
                <a:spcPct val="0"/>
              </a:spcBef>
            </a:pPr>
            <a:r>
              <a:rPr lang="en-US" sz="2755">
                <a:solidFill>
                  <a:srgbClr val="000000"/>
                </a:solidFill>
                <a:latin typeface="TT Runs"/>
              </a:rPr>
              <a:t>Encryption on Password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7795" y="1014636"/>
            <a:ext cx="5183709" cy="42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1"/>
              </a:lnSpc>
              <a:spcBef>
                <a:spcPct val="0"/>
              </a:spcBef>
            </a:pPr>
            <a:r>
              <a:rPr lang="en-US" sz="2689">
                <a:solidFill>
                  <a:srgbClr val="000000"/>
                </a:solidFill>
                <a:latin typeface="TT Runs"/>
              </a:rPr>
              <a:t>UDF on Computed Column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44093" y="4788389"/>
            <a:ext cx="4832158" cy="35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1"/>
              </a:lnSpc>
              <a:spcBef>
                <a:spcPct val="0"/>
              </a:spcBef>
            </a:pPr>
            <a:r>
              <a:rPr lang="en-US" sz="2289">
                <a:solidFill>
                  <a:srgbClr val="000000"/>
                </a:solidFill>
                <a:latin typeface="TT Runs"/>
              </a:rPr>
              <a:t>Calculate Total Flight 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6600" y="5454569"/>
            <a:ext cx="3412551" cy="37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2432" dirty="0">
                <a:solidFill>
                  <a:srgbClr val="000000"/>
                </a:solidFill>
                <a:latin typeface="TT Runs"/>
              </a:rPr>
              <a:t>Convert Ticket Price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661" y="1945956"/>
            <a:ext cx="8003645" cy="5110103"/>
          </a:xfrm>
          <a:custGeom>
            <a:avLst/>
            <a:gdLst/>
            <a:ahLst/>
            <a:cxnLst/>
            <a:rect l="l" t="t" r="r" b="b"/>
            <a:pathLst>
              <a:path w="8003645" h="5110103">
                <a:moveTo>
                  <a:pt x="0" y="0"/>
                </a:moveTo>
                <a:lnTo>
                  <a:pt x="8003645" y="0"/>
                </a:lnTo>
                <a:lnTo>
                  <a:pt x="8003645" y="5110103"/>
                </a:lnTo>
                <a:lnTo>
                  <a:pt x="0" y="511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8070" y="1945956"/>
            <a:ext cx="9144000" cy="5087907"/>
          </a:xfrm>
          <a:custGeom>
            <a:avLst/>
            <a:gdLst/>
            <a:ahLst/>
            <a:cxnLst/>
            <a:rect l="l" t="t" r="r" b="b"/>
            <a:pathLst>
              <a:path w="9144000" h="5087907">
                <a:moveTo>
                  <a:pt x="0" y="0"/>
                </a:moveTo>
                <a:lnTo>
                  <a:pt x="9144000" y="0"/>
                </a:lnTo>
                <a:lnTo>
                  <a:pt x="9144000" y="5087906"/>
                </a:lnTo>
                <a:lnTo>
                  <a:pt x="0" y="508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735268" y="62095"/>
            <a:ext cx="4485605" cy="111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2"/>
              </a:lnSpc>
            </a:pPr>
            <a:r>
              <a:rPr lang="en-US" sz="6558">
                <a:solidFill>
                  <a:srgbClr val="000000"/>
                </a:solidFill>
                <a:latin typeface="TT Runs Bold"/>
              </a:rPr>
              <a:t>Triggers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6962" y="7255777"/>
            <a:ext cx="5101043" cy="3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2304">
                <a:solidFill>
                  <a:srgbClr val="000000"/>
                </a:solidFill>
                <a:latin typeface="TT Runs"/>
              </a:rPr>
              <a:t>Trigger for Passenger Insertion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81622" y="7253774"/>
            <a:ext cx="5136898" cy="349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  <a:spcBef>
                <a:spcPct val="0"/>
              </a:spcBef>
            </a:pPr>
            <a:r>
              <a:rPr lang="en-US" sz="2318">
                <a:solidFill>
                  <a:srgbClr val="000000"/>
                </a:solidFill>
                <a:latin typeface="TT Runs"/>
              </a:rPr>
              <a:t>Trigger for Flight Status Change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96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3018" y="1058982"/>
            <a:ext cx="7213446" cy="4084518"/>
          </a:xfrm>
          <a:custGeom>
            <a:avLst/>
            <a:gdLst/>
            <a:ahLst/>
            <a:cxnLst/>
            <a:rect l="l" t="t" r="r" b="b"/>
            <a:pathLst>
              <a:path w="7213446" h="4084518">
                <a:moveTo>
                  <a:pt x="0" y="0"/>
                </a:moveTo>
                <a:lnTo>
                  <a:pt x="7213446" y="0"/>
                </a:lnTo>
                <a:lnTo>
                  <a:pt x="7213446" y="4084518"/>
                </a:lnTo>
                <a:lnTo>
                  <a:pt x="0" y="4084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59620" y="1058982"/>
            <a:ext cx="7331625" cy="4084518"/>
          </a:xfrm>
          <a:custGeom>
            <a:avLst/>
            <a:gdLst/>
            <a:ahLst/>
            <a:cxnLst/>
            <a:rect l="l" t="t" r="r" b="b"/>
            <a:pathLst>
              <a:path w="7331625" h="4084518">
                <a:moveTo>
                  <a:pt x="0" y="0"/>
                </a:moveTo>
                <a:lnTo>
                  <a:pt x="7331626" y="0"/>
                </a:lnTo>
                <a:lnTo>
                  <a:pt x="7331626" y="4084518"/>
                </a:lnTo>
                <a:lnTo>
                  <a:pt x="0" y="40845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952806" y="5947216"/>
            <a:ext cx="6382387" cy="3493517"/>
          </a:xfrm>
          <a:custGeom>
            <a:avLst/>
            <a:gdLst/>
            <a:ahLst/>
            <a:cxnLst/>
            <a:rect l="l" t="t" r="r" b="b"/>
            <a:pathLst>
              <a:path w="6382387" h="3493517">
                <a:moveTo>
                  <a:pt x="0" y="0"/>
                </a:moveTo>
                <a:lnTo>
                  <a:pt x="6382388" y="0"/>
                </a:lnTo>
                <a:lnTo>
                  <a:pt x="6382388" y="3493517"/>
                </a:lnTo>
                <a:lnTo>
                  <a:pt x="0" y="349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82553" y="-44040"/>
            <a:ext cx="11722894" cy="106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0"/>
              </a:lnSpc>
            </a:pPr>
            <a:r>
              <a:rPr lang="en-US" sz="6257">
                <a:solidFill>
                  <a:srgbClr val="000000"/>
                </a:solidFill>
                <a:latin typeface="TT Runs Bold"/>
              </a:rPr>
              <a:t>Visualization - Power BI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4512" y="5377562"/>
            <a:ext cx="4350458" cy="38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  <a:spcBef>
                <a:spcPct val="0"/>
              </a:spcBef>
            </a:pPr>
            <a:r>
              <a:rPr lang="en-US" sz="2501">
                <a:solidFill>
                  <a:srgbClr val="000000"/>
                </a:solidFill>
                <a:latin typeface="TT Runs"/>
              </a:rPr>
              <a:t>Revenue Analysis : Airline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60666" y="5368037"/>
            <a:ext cx="412953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Runs"/>
              </a:rPr>
              <a:t>Passenger Booking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9672" y="9602658"/>
            <a:ext cx="662865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T Runs"/>
              </a:rPr>
              <a:t>Airport - Employee Association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219</Words>
  <Application>Microsoft Macintosh PowerPoint</Application>
  <PresentationFormat>Custom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TT Runs Bold</vt:lpstr>
      <vt:lpstr>TT Runs</vt:lpstr>
      <vt:lpstr>Cardo Bold</vt:lpstr>
      <vt:lpstr>Arial</vt:lpstr>
      <vt:lpstr>Calibri</vt:lpstr>
      <vt:lpstr>Cardo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MANAGEMENT SYSTEM</dc:title>
  <cp:lastModifiedBy>Apoorv Pratap Dhaygude</cp:lastModifiedBy>
  <cp:revision>6</cp:revision>
  <dcterms:created xsi:type="dcterms:W3CDTF">2006-08-16T00:00:00Z</dcterms:created>
  <dcterms:modified xsi:type="dcterms:W3CDTF">2024-03-24T03:42:28Z</dcterms:modified>
  <dc:identifier>DAF2htpmfbQ</dc:identifier>
</cp:coreProperties>
</file>